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484" r:id="rId2"/>
    <p:sldId id="483" r:id="rId3"/>
    <p:sldId id="466" r:id="rId4"/>
    <p:sldId id="468" r:id="rId5"/>
    <p:sldId id="469" r:id="rId6"/>
    <p:sldId id="470" r:id="rId7"/>
    <p:sldId id="471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2" r:id="rId25"/>
    <p:sldId id="431" r:id="rId26"/>
    <p:sldId id="433" r:id="rId27"/>
    <p:sldId id="434" r:id="rId28"/>
    <p:sldId id="440" r:id="rId29"/>
    <p:sldId id="257" r:id="rId30"/>
    <p:sldId id="413" r:id="rId31"/>
    <p:sldId id="273" r:id="rId32"/>
    <p:sldId id="274" r:id="rId33"/>
    <p:sldId id="474" r:id="rId34"/>
    <p:sldId id="476" r:id="rId35"/>
    <p:sldId id="477" r:id="rId36"/>
    <p:sldId id="478" r:id="rId37"/>
    <p:sldId id="479" r:id="rId38"/>
    <p:sldId id="480" r:id="rId39"/>
    <p:sldId id="481" r:id="rId40"/>
    <p:sldId id="482" r:id="rId41"/>
    <p:sldId id="467" r:id="rId42"/>
    <p:sldId id="436" r:id="rId43"/>
    <p:sldId id="437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D433"/>
    <a:srgbClr val="8BB6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Stile medio 4 - Color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Stile medio 4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6625" autoAdjust="0"/>
    <p:restoredTop sz="95388" autoAdjust="0"/>
  </p:normalViewPr>
  <p:slideViewPr>
    <p:cSldViewPr snapToGrid="0">
      <p:cViewPr varScale="1">
        <p:scale>
          <a:sx n="73" d="100"/>
          <a:sy n="73" d="100"/>
        </p:scale>
        <p:origin x="77" y="322"/>
      </p:cViewPr>
      <p:guideLst/>
    </p:cSldViewPr>
  </p:slideViewPr>
  <p:outlineViewPr>
    <p:cViewPr>
      <p:scale>
        <a:sx n="33" d="100"/>
        <a:sy n="33" d="100"/>
      </p:scale>
      <p:origin x="0" y="-3153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-384" y="-777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5C949-D30A-47D0-9193-C3E352239E14}" type="datetimeFigureOut">
              <a:rPr lang="it-IT" smtClean="0"/>
              <a:t>20/09/2025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B0BE3F-2917-4361-982E-2D3B6709E5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378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76603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Tommaso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00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Carlotta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827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Claudia Giuseppe</a:t>
            </a:r>
          </a:p>
          <a:p>
            <a:r>
              <a:rPr lang="it-IT" dirty="0"/>
              <a:t>Giulio Claudia Tommaso Carlotta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583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Giulia e Virginia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01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Giulia Leonardo</a:t>
            </a:r>
          </a:p>
          <a:p>
            <a:r>
              <a:rPr lang="it-IT" dirty="0"/>
              <a:t>Tommaso Carlotta Giulio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0755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1307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/>
              <a:t>Duplice cosa dirò: sia l’Uno si accresce dai molti </a:t>
            </a:r>
          </a:p>
          <a:p>
            <a:r>
              <a:rPr lang="it-IT" sz="1200" dirty="0"/>
              <a:t>così da essere una cosa sola, </a:t>
            </a:r>
          </a:p>
          <a:p>
            <a:r>
              <a:rPr lang="it-IT" sz="1200" dirty="0"/>
              <a:t>sia si divide, cosicché dall'uno vengano esse ad essere i molti, </a:t>
            </a:r>
          </a:p>
          <a:p>
            <a:r>
              <a:rPr lang="it-IT" sz="1200" dirty="0"/>
              <a:t>e duplice è la nascita degli esseri mortali, duplice la morte; </a:t>
            </a:r>
          </a:p>
          <a:p>
            <a:r>
              <a:rPr lang="it-IT" sz="1200" dirty="0"/>
              <a:t>l’una si genera e distrugge dall'unione di tutte le cose, l'altra, </a:t>
            </a:r>
          </a:p>
          <a:p>
            <a:r>
              <a:rPr lang="it-IT" sz="1200" dirty="0"/>
              <a:t>una volta accresciute, quando nuovamente si disfanno, s’invola.</a:t>
            </a:r>
          </a:p>
          <a:p>
            <a:r>
              <a:rPr lang="it-IT" sz="1200" dirty="0"/>
              <a:t>E non finiscono mai, queste cose che perpetuamente trasmutano, </a:t>
            </a:r>
          </a:p>
          <a:p>
            <a:r>
              <a:rPr lang="it-IT" sz="1200" dirty="0"/>
              <a:t>ora di riunirsi tutte in uno per azione di Amore, </a:t>
            </a:r>
          </a:p>
          <a:p>
            <a:r>
              <a:rPr lang="it-IT" sz="1200" dirty="0"/>
              <a:t>ora di essere trascinate ognuna per vie opposte dall'ostilità di Contesa. </a:t>
            </a:r>
          </a:p>
          <a:p>
            <a:r>
              <a:rPr lang="it-IT" sz="1200" dirty="0"/>
              <a:t>E come l‘Uno ha appreso a sorgere dai molti </a:t>
            </a:r>
          </a:p>
          <a:p>
            <a:r>
              <a:rPr lang="it-IT" sz="1200" dirty="0"/>
              <a:t>e quando si disfà a sua volta appaiono più cose, </a:t>
            </a:r>
          </a:p>
          <a:p>
            <a:r>
              <a:rPr lang="it-IT" sz="1200" dirty="0"/>
              <a:t>così gli elementi divengono, e non è immutabile la loro vita eterna; </a:t>
            </a:r>
          </a:p>
          <a:p>
            <a:r>
              <a:rPr lang="it-IT" sz="1200" dirty="0"/>
              <a:t>ma proprio poiché non cessano mai di mutare,</a:t>
            </a:r>
          </a:p>
          <a:p>
            <a:r>
              <a:rPr lang="it-IT" sz="1200" dirty="0"/>
              <a:t>dimorano sempre immutabili nel ciclo. </a:t>
            </a:r>
          </a:p>
          <a:p>
            <a:r>
              <a:rPr lang="it-IT" sz="1200" dirty="0"/>
              <a:t>Ascolta le mie parole, conoscenze che nutrono la mente! </a:t>
            </a:r>
          </a:p>
          <a:p>
            <a:r>
              <a:rPr lang="it-IT" sz="1200" dirty="0"/>
              <a:t>Come anche prima ho detto annunciando i confini del mio parlare </a:t>
            </a:r>
          </a:p>
          <a:p>
            <a:r>
              <a:rPr lang="it-IT" sz="1200" dirty="0"/>
              <a:t>duplice cosa dirò: ora l’Uno si accresce dai molti così da essere una cosa sola,</a:t>
            </a:r>
          </a:p>
          <a:p>
            <a:r>
              <a:rPr lang="it-IT" sz="1200" dirty="0"/>
              <a:t>ora anche si divide cosicché dall’Uno vengano a essere molti. </a:t>
            </a:r>
          </a:p>
          <a:p>
            <a:r>
              <a:rPr lang="it-IT" sz="1200" dirty="0"/>
              <a:t>Fuoco e Acqua e Terra e l'altezza immensa dell’Aria,</a:t>
            </a:r>
          </a:p>
          <a:p>
            <a:r>
              <a:rPr lang="it-IT" sz="1200" dirty="0"/>
              <a:t>e Contesa, disgiunta da essi ma di pari peso, ovunque,</a:t>
            </a:r>
          </a:p>
          <a:p>
            <a:r>
              <a:rPr lang="it-IT" sz="1200" dirty="0"/>
              <a:t>e Amore, in essi, uguale in lunghezza e larghezza. </a:t>
            </a:r>
          </a:p>
          <a:p>
            <a:r>
              <a:rPr lang="it-IT" sz="1200" dirty="0"/>
              <a:t>Guardala con l'occhio della mente, non restare con sguardo stupito, </a:t>
            </a:r>
          </a:p>
          <a:p>
            <a:r>
              <a:rPr lang="it-IT" sz="1200" dirty="0"/>
              <a:t>Essa che ritengono innata nelle membra mortali e per Lei </a:t>
            </a:r>
          </a:p>
          <a:p>
            <a:r>
              <a:rPr lang="it-IT" sz="1200" dirty="0"/>
              <a:t>nutrono pensieri amorevoli e portano a compimento opere di concordia, Gioia </a:t>
            </a:r>
          </a:p>
          <a:p>
            <a:r>
              <a:rPr lang="it-IT" sz="1200" dirty="0"/>
              <a:t>dicendola e Afrodite! Nessuno che fosse uomo mortale </a:t>
            </a:r>
          </a:p>
          <a:p>
            <a:r>
              <a:rPr lang="it-IT" sz="1200" dirty="0"/>
              <a:t>la scorsa aggirarsi tra gli elementi. Ma tu ascolta </a:t>
            </a:r>
          </a:p>
          <a:p>
            <a:r>
              <a:rPr lang="it-IT" sz="1200" dirty="0"/>
              <a:t>il seguito non ingannevole del mio discorso! Gli elementi </a:t>
            </a:r>
          </a:p>
          <a:p>
            <a:r>
              <a:rPr lang="it-IT" sz="1200" dirty="0"/>
              <a:t>hanno tutti forma uguale e sono coevi per nascita, </a:t>
            </a:r>
          </a:p>
          <a:p>
            <a:r>
              <a:rPr lang="it-IT" sz="1200" dirty="0"/>
              <a:t>ma ognuno ha proprie prerogative e indole propria </a:t>
            </a:r>
          </a:p>
          <a:p>
            <a:r>
              <a:rPr lang="it-IT" sz="1200" dirty="0"/>
              <a:t>e predominano a vicenda nel giro del tempo. A essi </a:t>
            </a:r>
          </a:p>
          <a:p>
            <a:r>
              <a:rPr lang="it-IT" sz="1200" dirty="0"/>
              <a:t>niente si aggiunge, niente viene a mancare: perché se perissero del tutto </a:t>
            </a:r>
          </a:p>
          <a:p>
            <a:r>
              <a:rPr lang="it-IT" sz="1200" dirty="0"/>
              <a:t>non sarebbero già più. E che cosa potrebbe accrescere questo tutto, </a:t>
            </a:r>
          </a:p>
          <a:p>
            <a:r>
              <a:rPr lang="it-IT" sz="1200" dirty="0"/>
              <a:t>e provenendo da dove? e come potrebbero scomparire, se nulla è vuoto di essi? </a:t>
            </a:r>
          </a:p>
          <a:p>
            <a:r>
              <a:rPr lang="it-IT" sz="1200" dirty="0"/>
              <a:t>Ma sono questi le cose che sono e trascorrendo gli uni attraverso gli altri </a:t>
            </a:r>
          </a:p>
          <a:p>
            <a:r>
              <a:rPr lang="it-IT" sz="1200" dirty="0"/>
              <a:t>divengono ora queste ora quelle cose, </a:t>
            </a:r>
          </a:p>
          <a:p>
            <a:r>
              <a:rPr lang="it-IT" sz="1200" dirty="0"/>
              <a:t>ma sempre a se stessi eternamente uguali.</a:t>
            </a:r>
          </a:p>
          <a:p>
            <a:r>
              <a:rPr lang="it-IT" sz="1200" dirty="0"/>
              <a:t>Empedocle fr. 31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411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60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Focus Junior: «GRANDI AMICI»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5310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Leonardo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13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Edoardo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674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Giuseppe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8502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Virginia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008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Claudia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70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Valerio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9081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Giulio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B0BE3F-2917-4361-982E-2D3B6709E5D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631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Diapositiva titol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957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onne immagine">
  <p:cSld name="3 colonne immagin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5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55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9" name="Google Shape;119;p55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0" name="Google Shape;120;p55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1" name="Google Shape;121;p55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Google Shape;122;p55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3" name="Google Shape;123;p55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55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Google Shape;125;p55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6" name="Google Shape;126;p5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5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5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5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68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Titolo e testo vertical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6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4" name="Google Shape;134;p5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5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itleAndTx">
  <p:cSld name="1_Titolo e testo vertical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7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7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0" name="Google Shape;140;p5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582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Vuota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037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Confront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8" name="Google Shape;68;p48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69" name="Google Shape;69;p48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463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Intestazione sezion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9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9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4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7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Immagine con didascalia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3" name="Google Shape;83;p5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4" name="Google Shape;84;p5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814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panoramica con didascalia">
  <p:cSld name="Immagine panoramica con didascalia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0" name="Google Shape;90;p5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5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5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397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sottotitolo">
  <p:cSld name="Titolo e sottotitolo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7" name="Google Shape;97;p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495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zione con didascalia">
  <p:cSld name="Citazione con didascalia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5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4" name="Google Shape;104;p5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107" name="Google Shape;107;p5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5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2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85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">
  <p:cSld name="Scheda nom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5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999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0"/>
          <p:cNvPicPr preferRelativeResize="0"/>
          <p:nvPr/>
        </p:nvPicPr>
        <p:blipFill rotWithShape="1">
          <a:blip r:embed="rId15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40"/>
          <p:cNvPicPr preferRelativeResize="0"/>
          <p:nvPr/>
        </p:nvPicPr>
        <p:blipFill rotWithShape="1">
          <a:blip r:embed="rId16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4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40"/>
          <p:cNvPicPr preferRelativeResize="0"/>
          <p:nvPr/>
        </p:nvPicPr>
        <p:blipFill rotWithShape="1">
          <a:blip r:embed="rId17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40"/>
          <p:cNvPicPr preferRelativeResize="0"/>
          <p:nvPr/>
        </p:nvPicPr>
        <p:blipFill rotWithShape="1">
          <a:blip r:embed="rId18">
            <a:alphaModFix/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4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40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4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4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41983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5C59-1D80-CA93-5277-8B0DA7E84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olo 1">
            <a:extLst>
              <a:ext uri="{FF2B5EF4-FFF2-40B4-BE49-F238E27FC236}">
                <a16:creationId xmlns:a16="http://schemas.microsoft.com/office/drawing/2014/main" id="{305E5631-A602-FA68-F545-F07D6E0517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04496" y="441433"/>
            <a:ext cx="9677402" cy="4288221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altLang="it-IT" sz="2800" b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Università Cusano</a:t>
            </a:r>
            <a:br>
              <a:rPr lang="it-IT" altLang="it-IT" sz="2000" b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</a:br>
            <a:br>
              <a:rPr lang="it-IT" altLang="it-IT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altLang="it-IT" sz="1800" i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Corso di Formazione per il Conseguimento della Specializzazione </a:t>
            </a:r>
            <a:br>
              <a:rPr lang="it-IT" altLang="it-IT" sz="1800" i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</a:br>
            <a:r>
              <a:rPr lang="it-IT" altLang="it-IT" sz="1800" i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per le attività di sostegno didattico agli alunni con disabilità</a:t>
            </a:r>
            <a:br>
              <a:rPr lang="it-IT" altLang="it-IT" sz="1800" dirty="0">
                <a:latin typeface="Segoe UI" panose="020B0502040204020203" pitchFamily="34" charset="0"/>
                <a:cs typeface="Times New Roman" panose="02020603050405020304" pitchFamily="18" charset="0"/>
              </a:rPr>
            </a:br>
            <a:br>
              <a:rPr lang="it-IT" altLang="it-IT" sz="1800" dirty="0">
                <a:latin typeface="Segoe UI" panose="020B0502040204020203" pitchFamily="34" charset="0"/>
                <a:cs typeface="Times New Roman" panose="02020603050405020304" pitchFamily="18" charset="0"/>
              </a:rPr>
            </a:br>
            <a:r>
              <a:rPr lang="it-IT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CICLO X</a:t>
            </a:r>
            <a:br>
              <a:rPr lang="it-IT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it-IT" altLang="it-IT" sz="1800" dirty="0">
                <a:latin typeface="Segoe UI" panose="020B0502040204020203" pitchFamily="34" charset="0"/>
                <a:cs typeface="Times New Roman" panose="02020603050405020304" pitchFamily="18" charset="0"/>
              </a:rPr>
            </a:br>
            <a:br>
              <a:rPr lang="it-IT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Laboratorio: </a:t>
            </a:r>
            <a:br>
              <a:rPr lang="it-IT" altLang="it-IT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</a:br>
            <a:r>
              <a:rPr lang="it-IT" altLang="it-IT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METODI E DIDATTICHE DELLE ATTIVITÀ MOTORIE</a:t>
            </a:r>
            <a:br>
              <a:rPr lang="it-IT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it-IT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2400" dirty="0">
                <a:latin typeface="Segoe UI" panose="020B0502040204020203" pitchFamily="34" charset="0"/>
                <a:cs typeface="Times New Roman" panose="02020603050405020304" pitchFamily="18" charset="0"/>
              </a:rPr>
              <a:t>Docente: Prof. MEZZETTI ROMANO</a:t>
            </a:r>
            <a:endParaRPr lang="it-IT" alt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DFEF579-829B-997F-F586-71F8C5A2F6FC}"/>
              </a:ext>
            </a:extLst>
          </p:cNvPr>
          <p:cNvSpPr txBox="1"/>
          <p:nvPr/>
        </p:nvSpPr>
        <p:spPr>
          <a:xfrm>
            <a:off x="8489732" y="5685361"/>
            <a:ext cx="2714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Roma, Settembre 2025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7D7E1BF-8562-BE27-AB83-08485FF985D9}"/>
              </a:ext>
            </a:extLst>
          </p:cNvPr>
          <p:cNvSpPr txBox="1"/>
          <p:nvPr/>
        </p:nvSpPr>
        <p:spPr>
          <a:xfrm>
            <a:off x="672662" y="5150069"/>
            <a:ext cx="388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E mail: romanomezzetti@gmail.com</a:t>
            </a:r>
          </a:p>
        </p:txBody>
      </p:sp>
    </p:spTree>
    <p:extLst>
      <p:ext uri="{BB962C8B-B14F-4D97-AF65-F5344CB8AC3E}">
        <p14:creationId xmlns:p14="http://schemas.microsoft.com/office/powerpoint/2010/main" val="30523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B5F4BE0-0B5B-4900-AD56-486693E27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8" y="361950"/>
            <a:ext cx="5302478" cy="38026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934DA6A-5213-4848-9D98-41C284BE5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373" y="2685144"/>
            <a:ext cx="4875849" cy="36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9783393-AF51-4A6E-89F7-DB4132B39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5" y="432706"/>
            <a:ext cx="5470959" cy="372540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42F2925-CFF0-4FD2-9334-C7DC4C2C3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95" y="3089710"/>
            <a:ext cx="4945483" cy="35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AD08A7E-214E-4520-8500-7C0C8970F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25" y="304800"/>
            <a:ext cx="5121774" cy="376668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D8E56C2-ABFF-4C83-9977-C103B7E704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180" y="3012707"/>
            <a:ext cx="5063903" cy="34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9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22DC749-54F3-4CAB-A2F6-9894D2D73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91" y="304600"/>
            <a:ext cx="5253588" cy="374763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E33333F-A274-4B29-8DFF-A54292A75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357" y="2653164"/>
            <a:ext cx="5261104" cy="37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5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6F316AE-8260-49A7-BAA2-EB91CBD06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0" y="383494"/>
            <a:ext cx="5043894" cy="34956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5D1CE2C-8244-44EE-A710-44CD3DD1E5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63" y="2849078"/>
            <a:ext cx="5289124" cy="374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4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201E89C-3C6E-4A59-8935-91709B0B4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8" y="276397"/>
            <a:ext cx="5087059" cy="35631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925D98E-2B7C-42E3-98E9-90C685FC8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537" y="2637322"/>
            <a:ext cx="5203007" cy="388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82F18FC-A50D-4FAD-B549-4DA03A587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05" y="427944"/>
            <a:ext cx="4935442" cy="366677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AD5328B-FC17-422E-83D9-12E8FCA2E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180" y="2353137"/>
            <a:ext cx="4103974" cy="38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50F4263-4D89-486E-81E9-4FAD82322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6" y="246045"/>
            <a:ext cx="5025494" cy="357518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6690B95-DAD8-4BF0-8B9A-992E95219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533" y="2760569"/>
            <a:ext cx="5284301" cy="371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8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7D107D3-AED3-404C-A340-CFA3F6181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14" y="874614"/>
            <a:ext cx="3789473" cy="335164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2EF0EFB-98C4-4634-B344-426A60D13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243" y="2110697"/>
            <a:ext cx="4925786" cy="42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8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69ECAFF-20D3-46ED-82E8-317B1BEA1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8" y="470580"/>
            <a:ext cx="1997057" cy="218553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FBF83D7-9622-4CD5-B6AD-24AA91635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65" y="470580"/>
            <a:ext cx="1778379" cy="21855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286FA3B-B2EC-46E5-B24A-EC48465D3F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18" y="3209244"/>
            <a:ext cx="4241726" cy="255725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FBF48F6-8B56-4FEC-A63A-245D6920C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634" y="485094"/>
            <a:ext cx="3248939" cy="217102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6A62719-EBBF-4E5B-9EFE-0FA0D0CEAC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971" y="2915766"/>
            <a:ext cx="2900590" cy="369618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8D6F3C-3E40-4F97-8C8D-8AC59363E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23" y="2915766"/>
            <a:ext cx="2355613" cy="177618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8C9D4F2-2743-4A99-8562-33F281C691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51604"/>
            <a:ext cx="2539094" cy="16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2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68BC6D0-8DC5-FF3D-F03E-9749F2FFC96E}"/>
              </a:ext>
            </a:extLst>
          </p:cNvPr>
          <p:cNvSpPr/>
          <p:nvPr/>
        </p:nvSpPr>
        <p:spPr>
          <a:xfrm>
            <a:off x="1883922" y="2136338"/>
            <a:ext cx="728904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PRESENTAZIONE </a:t>
            </a:r>
          </a:p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PROGETTI DIDATTICI</a:t>
            </a:r>
          </a:p>
          <a:p>
            <a:pPr algn="ctr"/>
            <a:r>
              <a:rPr lang="it-IT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INTERDISCIPLINARI</a:t>
            </a:r>
            <a:endParaRPr lang="it-IT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700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7707F63-8B5C-461B-A346-203060F00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324304"/>
            <a:ext cx="2300061" cy="288870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58953CE-32EE-4280-811C-E9E826FC2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36" y="324304"/>
            <a:ext cx="4005421" cy="28887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1473684-A07E-4E2A-B998-ED39E4F1D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25" y="3837150"/>
            <a:ext cx="4211565" cy="288870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31BE8A2-1C48-4CE2-A778-23226591AA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991" y="4424271"/>
            <a:ext cx="1673877" cy="230158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B66E962-BA7F-485D-9CE8-BAA920EBEB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77" y="4424272"/>
            <a:ext cx="1991752" cy="230158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7B0AD78-827E-4EB3-929F-4438F75D32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08" y="324304"/>
            <a:ext cx="2207841" cy="288870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D487B6D6-FF06-4159-8A5E-08C4B70D43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10" y="3837150"/>
            <a:ext cx="2730760" cy="198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20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0879253-5B5B-4BED-BC1C-7FFC9B557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72" y="232228"/>
            <a:ext cx="2316560" cy="354963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24A5098-7968-4E48-A2AD-7779CA508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299" y="232228"/>
            <a:ext cx="4523015" cy="354963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89F5134-7CFD-4605-B8A4-E4185ECDF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225" y="3429000"/>
            <a:ext cx="2052326" cy="322829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B860C23-F3B2-4810-8698-D0DE800986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02" y="3423788"/>
            <a:ext cx="2335700" cy="32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4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1329BE-A53F-4B45-9920-A5515436D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37" y="786230"/>
            <a:ext cx="8881609" cy="59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5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FC14AD9-203C-4B1E-B89D-CDE1E9274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4" y="330200"/>
            <a:ext cx="3677199" cy="252911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1567992-D594-477B-9265-B1BF70D7E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903" y="330201"/>
            <a:ext cx="3290127" cy="252911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1BB039E-5061-4920-9371-01D585213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939" y="2667000"/>
            <a:ext cx="3677199" cy="389049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0F29599-F714-425B-B5CF-E8FCDC718C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2" y="3771673"/>
            <a:ext cx="3914774" cy="287178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333C9AC-BF8D-4264-8CA0-9551C84D2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357" y="4192473"/>
            <a:ext cx="3290127" cy="236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2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029C1F4-6DAB-424C-B815-F8ED640BA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3117" y="787235"/>
            <a:ext cx="4441371" cy="333487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8F950F4-558E-4097-A58B-43EFC8C13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" y="3429000"/>
            <a:ext cx="5762171" cy="3079275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18362DD-8BD8-48BC-A703-C83BA131DE57}"/>
              </a:ext>
            </a:extLst>
          </p:cNvPr>
          <p:cNvSpPr/>
          <p:nvPr/>
        </p:nvSpPr>
        <p:spPr>
          <a:xfrm>
            <a:off x="1560438" y="1109507"/>
            <a:ext cx="3570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Osservare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CA37DA-5DF2-43A6-8714-C3B82C97EA1B}"/>
              </a:ext>
            </a:extLst>
          </p:cNvPr>
          <p:cNvSpPr txBox="1"/>
          <p:nvPr/>
        </p:nvSpPr>
        <p:spPr>
          <a:xfrm>
            <a:off x="6656367" y="4869689"/>
            <a:ext cx="52211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it-IT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appresentare</a:t>
            </a:r>
          </a:p>
          <a:p>
            <a:pPr algn="ctr"/>
            <a:r>
              <a:rPr lang="it-IT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l’albero</a:t>
            </a:r>
            <a:endParaRPr lang="it-IT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4984F97-140A-451D-AC5A-8B213B8CFD30}"/>
              </a:ext>
            </a:extLst>
          </p:cNvPr>
          <p:cNvSpPr/>
          <p:nvPr/>
        </p:nvSpPr>
        <p:spPr>
          <a:xfrm>
            <a:off x="5411196" y="2192494"/>
            <a:ext cx="684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&amp;</a:t>
            </a:r>
            <a:endParaRPr lang="it-IT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203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2AD071B-004E-41CB-BCB4-EA8F3A5FF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6" y="147122"/>
            <a:ext cx="2309079" cy="334548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61D9732-1DD8-4B5D-896E-5124B64B9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751" y="188685"/>
            <a:ext cx="2242616" cy="334548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F6728DC-F2EB-4B5B-9DB8-705E68849B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6" y="4063999"/>
            <a:ext cx="3672566" cy="253605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513632E-D711-4CE9-9BA7-F3C3C0463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13" y="4022705"/>
            <a:ext cx="2908374" cy="2577347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7DE1D551-6F22-4503-9F93-621136BF9B3A}"/>
              </a:ext>
            </a:extLst>
          </p:cNvPr>
          <p:cNvSpPr/>
          <p:nvPr/>
        </p:nvSpPr>
        <p:spPr>
          <a:xfrm>
            <a:off x="5790277" y="1285449"/>
            <a:ext cx="6083717" cy="249299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it-IT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Rappresentazioni grafiche </a:t>
            </a:r>
          </a:p>
          <a:p>
            <a:r>
              <a:rPr lang="it-IT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di un bambino </a:t>
            </a:r>
          </a:p>
          <a:p>
            <a:r>
              <a:rPr lang="it-IT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 disturbi dello </a:t>
            </a:r>
          </a:p>
          <a:p>
            <a:r>
              <a:rPr lang="it-IT" sz="36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spettro autistico</a:t>
            </a:r>
            <a:r>
              <a:rPr lang="it-IT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599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0FE768F4-32E2-48AF-8167-D1284F9A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953" y="1261682"/>
            <a:ext cx="4470391" cy="514943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A07DD9B-F3EC-4B69-85FC-9483AB1E1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449" y="1259268"/>
            <a:ext cx="3370370" cy="515185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EF13DC-1F05-4409-B7FA-6354E95AC70A}"/>
              </a:ext>
            </a:extLst>
          </p:cNvPr>
          <p:cNvSpPr txBox="1"/>
          <p:nvPr/>
        </p:nvSpPr>
        <p:spPr>
          <a:xfrm>
            <a:off x="308700" y="236454"/>
            <a:ext cx="10058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it-IT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appresentazione del proprio corpo esteriore</a:t>
            </a:r>
            <a:endParaRPr lang="it-IT" sz="1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08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B07FA46-E750-4C56-A412-932D21EF4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166" y="3333623"/>
            <a:ext cx="2137083" cy="333734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3B1BAAA-3BBE-449A-85D9-216C1E392086}"/>
              </a:ext>
            </a:extLst>
          </p:cNvPr>
          <p:cNvSpPr txBox="1"/>
          <p:nvPr/>
        </p:nvSpPr>
        <p:spPr>
          <a:xfrm>
            <a:off x="474602" y="187036"/>
            <a:ext cx="9983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</a:t>
            </a:r>
            <a:r>
              <a:rPr lang="it-IT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appresentazione del corpo interiore</a:t>
            </a:r>
            <a:endParaRPr lang="it-IT" sz="11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F7786E8-099A-442A-BA3C-38EF6D244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401" y="3333623"/>
            <a:ext cx="2223198" cy="333734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06483EC-A068-41A7-99D9-0FB32ABBE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40" y="1616650"/>
            <a:ext cx="3385184" cy="505431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E1BAD5D-A0D8-4AB6-948C-32B61C831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5564" y="3095458"/>
            <a:ext cx="2796052" cy="35755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45E98C6-A7DC-4B03-8F77-9720CE95A7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050" y="949060"/>
            <a:ext cx="1749116" cy="238456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5F464F0-54C7-4486-9D0B-B3EA4BE012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3991" y="954218"/>
            <a:ext cx="1749116" cy="286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3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B7A88-89AE-536B-B69A-6FF6BC906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41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4801493-F61B-4D9C-A8DF-4DE89C84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128" y="1470213"/>
            <a:ext cx="6563744" cy="511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13BB9A49-E556-EBD8-58B7-8BFAC6E50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245" y="891993"/>
            <a:ext cx="9578654" cy="551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36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ESEMPLIFICAZIONE OPERATIVA</a:t>
            </a: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32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Traccia di lavoro</a:t>
            </a:r>
            <a:endParaRPr kumimoji="0" lang="it-IT" altLang="it-IT" sz="11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400" b="1" i="1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 Romano Mezzetti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sz="1400" b="1" i="1" dirty="0">
              <a:solidFill>
                <a:srgbClr val="FFFF00"/>
              </a:solidFill>
              <a:ea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400" b="1" i="1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SCELTA MUSICALE: Poema sinfonico “L’UCCELLO DI FUOCO” di Igor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Strawinskij</a:t>
            </a:r>
            <a:endParaRPr kumimoji="0" lang="it-IT" altLang="it-IT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0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RACCONTO MITOLOGICO (riadattato alla scelta musicale): “APOLLO E DAFNE”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it-IT" altLang="it-IT" sz="1400" b="1" dirty="0">
              <a:solidFill>
                <a:srgbClr val="FFFF00"/>
              </a:solidFill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it-IT" altLang="it-IT" sz="14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it-IT" altLang="it-IT" sz="1400" b="1" dirty="0">
              <a:solidFill>
                <a:srgbClr val="FFFF00"/>
              </a:solidFill>
              <a:ea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Link </a:t>
            </a:r>
            <a:r>
              <a:rPr kumimoji="0" lang="it-IT" altLang="it-IT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Youtube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: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https://youtu.be/5YvuVmbXXfc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</a:t>
            </a:r>
          </a:p>
          <a:p>
            <a:pPr lvl="1"/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Igor Stravinsky, The </a:t>
            </a:r>
            <a:r>
              <a:rPr kumimoji="0" lang="it-IT" altLang="it-IT" sz="2000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Firebird</a:t>
            </a: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- </a:t>
            </a: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Lucerne Festival Orchestra - Direttore Claudio Abbado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it-IT" altLang="it-IT" sz="105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it-IT" altLang="it-IT" sz="20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CD audio - 6 tracce: 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London Symphony Orchestra – Direttore Claudio Abbado </a:t>
            </a:r>
            <a:endParaRPr kumimoji="0" lang="it-IT" altLang="it-IT" sz="105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lvl="1"/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Deutsche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Grammophon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415 854-2 – Riferimento temporale del MINUTAGGIO</a:t>
            </a:r>
            <a:endParaRPr kumimoji="0" lang="it-IT" altLang="it-IT" sz="105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6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51FEFC7-F6AC-4305-BDB5-C2130A75C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265" y="1479177"/>
            <a:ext cx="6535469" cy="49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112EB19-2179-4E4C-9358-8A3FD3275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124" y="1371600"/>
            <a:ext cx="6639858" cy="497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BC3E805-137A-4501-BE0A-9BF864524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430" y="988210"/>
            <a:ext cx="6894058" cy="517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9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12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50A115A-6FA7-7681-42FA-B8B2B3237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5" y="361383"/>
            <a:ext cx="3722543" cy="574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fero - Wikipedia">
            <a:extLst>
              <a:ext uri="{FF2B5EF4-FFF2-40B4-BE49-F238E27FC236}">
                <a16:creationId xmlns:a16="http://schemas.microsoft.com/office/drawing/2014/main" id="{F172FB84-4940-1087-397D-14AF816D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2337089"/>
            <a:ext cx="37719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9412DEA-8C62-7D7C-4D06-482163CDDB16}"/>
              </a:ext>
            </a:extLst>
          </p:cNvPr>
          <p:cNvSpPr txBox="1"/>
          <p:nvPr/>
        </p:nvSpPr>
        <p:spPr>
          <a:xfrm>
            <a:off x="4797137" y="280554"/>
            <a:ext cx="339782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FFFF00"/>
                </a:solidFill>
                <a:latin typeface="Freestyle Script" panose="030804020302050B0404" pitchFamily="66" charset="0"/>
              </a:rPr>
              <a:t>EMPEDOCLE</a:t>
            </a:r>
          </a:p>
          <a:p>
            <a:r>
              <a:rPr lang="it-IT" sz="2400" dirty="0">
                <a:solidFill>
                  <a:srgbClr val="FFFF00"/>
                </a:solidFill>
                <a:latin typeface="Freestyle Script" panose="030804020302050B0404" pitchFamily="66" charset="0"/>
              </a:rPr>
              <a:t>FILOSOFO DELLA NATURA</a:t>
            </a:r>
          </a:p>
          <a:p>
            <a:r>
              <a:rPr lang="it-IT" sz="2400" dirty="0">
                <a:solidFill>
                  <a:srgbClr val="FFFF00"/>
                </a:solidFill>
                <a:latin typeface="Freestyle Script" panose="030804020302050B0404" pitchFamily="66" charset="0"/>
              </a:rPr>
              <a:t>V SECOLO A.C.</a:t>
            </a:r>
          </a:p>
        </p:txBody>
      </p:sp>
    </p:spTree>
    <p:extLst>
      <p:ext uri="{BB962C8B-B14F-4D97-AF65-F5344CB8AC3E}">
        <p14:creationId xmlns:p14="http://schemas.microsoft.com/office/powerpoint/2010/main" val="424354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55334C-42AE-F510-7D54-365CBD4A1825}"/>
              </a:ext>
            </a:extLst>
          </p:cNvPr>
          <p:cNvSpPr txBox="1"/>
          <p:nvPr/>
        </p:nvSpPr>
        <p:spPr>
          <a:xfrm>
            <a:off x="546722" y="1946041"/>
            <a:ext cx="1193276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Duplice cosa dirò: sia l’Uno si accresce dai molti così da essere una cosa sola,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sia si divide, cosicché dall’Uno vengano esse ad essere i molti,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duplice è la nascita degli esseri mortali, duplice la morte;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l’una si genera e distrugge dall'unione di tutte le cose, l'altra,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una volta accresciute, quando nuovamente si disfanno, s’invola.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non finiscono mai, queste cose che perpetuamente trasmutano,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ora di riunirsi tutte in uno per azione di Amore,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ora di essere trascinate ognuna per vie opposte dall'ostilità di Contesa.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C7729F-7529-B3A2-4654-90C9006BA171}"/>
              </a:ext>
            </a:extLst>
          </p:cNvPr>
          <p:cNvSpPr txBox="1"/>
          <p:nvPr/>
        </p:nvSpPr>
        <p:spPr>
          <a:xfrm>
            <a:off x="2614512" y="93518"/>
            <a:ext cx="4316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FF00"/>
                </a:solidFill>
                <a:latin typeface="Freestyle Script" panose="030804020302050B0404" pitchFamily="66" charset="0"/>
              </a:rPr>
              <a:t>L’Uno-Molti. Amore e Contesa</a:t>
            </a:r>
          </a:p>
          <a:p>
            <a:pPr algn="r"/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Fr.31</a:t>
            </a:r>
            <a:r>
              <a:rPr lang="it-IT" sz="4000" dirty="0">
                <a:solidFill>
                  <a:srgbClr val="FFFF00"/>
                </a:solidFill>
                <a:latin typeface="Freestyle Script" panose="030804020302050B04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811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1284E9-8783-6DD2-95FF-CC87B4ADF010}"/>
              </a:ext>
            </a:extLst>
          </p:cNvPr>
          <p:cNvSpPr txBox="1"/>
          <p:nvPr/>
        </p:nvSpPr>
        <p:spPr>
          <a:xfrm>
            <a:off x="137679" y="501705"/>
            <a:ext cx="9359613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come l‘Uno ha appreso a sorgere dai molti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quando si disfà a sua volta appaiono più cose,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così gli elementi divengono, e non è immutabile la loro vita eterna;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ma proprio poiché non cessano mai di mutare,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dimorano sempre immutabili nel ciclo.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Ascolta le mie parole, conoscenze che nutrono la mente!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Come anche prima ho detto annunciando i confini del mio parlare,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duplice cosa dirò: ora l’Uno si accresce dai molti così da essere una cosa sola,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ora anche si divide cosicché dall’Uno vengano a essere molti. 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Fuoco e Acqua e Terra e l'altezza immensa dell’Aria,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Contesa, disgiunta da essi ma di pari peso, ovunque,</a:t>
            </a:r>
          </a:p>
          <a:p>
            <a:r>
              <a:rPr lang="it-IT" sz="3200" dirty="0">
                <a:solidFill>
                  <a:srgbClr val="FFFF00"/>
                </a:solidFill>
                <a:latin typeface="Freestyle Script" panose="030804020302050B0404" pitchFamily="66" charset="0"/>
              </a:rPr>
              <a:t>e Amore, in essi, uguale in lunghezza e larghezza. </a:t>
            </a:r>
          </a:p>
        </p:txBody>
      </p:sp>
    </p:spTree>
    <p:extLst>
      <p:ext uri="{BB962C8B-B14F-4D97-AF65-F5344CB8AC3E}">
        <p14:creationId xmlns:p14="http://schemas.microsoft.com/office/powerpoint/2010/main" val="255480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F451356-A346-60F2-A587-E6BE4E96A2A5}"/>
              </a:ext>
            </a:extLst>
          </p:cNvPr>
          <p:cNvSpPr txBox="1"/>
          <p:nvPr/>
        </p:nvSpPr>
        <p:spPr>
          <a:xfrm>
            <a:off x="457200" y="151179"/>
            <a:ext cx="8603673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Guardala con l'occhio della mente, non restare con sguardo stupito,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Essa che ritengono innata nelle membra mortali e per Lei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nutrono pensieri amorevoli e portano a compimento opere di concordia,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Gioia dicendola e Afrodite! Nessuno che fosse uomo mortale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la scorse aggirarsi tra gli elementi.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Ma tu ascolta il seguito non ingannevole del mio discorso!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Gli elementi hanno tutti forma uguale e sono coevi per nascita,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ma ognuno ha proprie prerogative e indole propria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e predominano a vicenda nel giro del tempo.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A essi niente si aggiunge, niente viene a mancare: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perché se perissero del tutto non sarebbero già più.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E che cosa potrebbe accrescere questo tutto,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e provenendo da dove? e come potrebbero scomparire, se nulla è vuoto di essi?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Ma sono questi le cose che sono e trascorrendo gli uni attraverso gli altri </a:t>
            </a:r>
          </a:p>
          <a:p>
            <a:r>
              <a:rPr lang="it-IT" sz="2800" dirty="0">
                <a:solidFill>
                  <a:srgbClr val="FFFF00"/>
                </a:solidFill>
                <a:latin typeface="Freestyle Script" panose="030804020302050B0404" pitchFamily="66" charset="0"/>
              </a:rPr>
              <a:t>divengono ora queste ora quelle cose, ma sempre a se stessi eternamente uguali.</a:t>
            </a:r>
          </a:p>
        </p:txBody>
      </p:sp>
    </p:spTree>
    <p:extLst>
      <p:ext uri="{BB962C8B-B14F-4D97-AF65-F5344CB8AC3E}">
        <p14:creationId xmlns:p14="http://schemas.microsoft.com/office/powerpoint/2010/main" val="32630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ris, dea della mitologia greca Iris Vola veloce sugli arcobaleni Stampa  giclée su carta liscia d'archivio. - Etsy Italia">
            <a:extLst>
              <a:ext uri="{FF2B5EF4-FFF2-40B4-BE49-F238E27FC236}">
                <a16:creationId xmlns:a16="http://schemas.microsoft.com/office/drawing/2014/main" id="{7B815A79-F466-BE06-6B40-C126B0785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3" t="10912" r="11189" b="13331"/>
          <a:stretch>
            <a:fillRect/>
          </a:stretch>
        </p:blipFill>
        <p:spPr bwMode="auto">
          <a:xfrm>
            <a:off x="457200" y="374072"/>
            <a:ext cx="4914900" cy="626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8F754A3-CB62-4943-2B8E-EAB0F91C7522}"/>
              </a:ext>
            </a:extLst>
          </p:cNvPr>
          <p:cNvSpPr txBox="1"/>
          <p:nvPr/>
        </p:nvSpPr>
        <p:spPr>
          <a:xfrm>
            <a:off x="5694219" y="3508574"/>
            <a:ext cx="6130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FF00"/>
                </a:solidFill>
                <a:latin typeface="Freestyle Script" panose="030804020302050B0404" pitchFamily="66" charset="0"/>
              </a:rPr>
              <a:t>Vento, o grande pioggia, reca Iride dal mare</a:t>
            </a:r>
          </a:p>
          <a:p>
            <a:pPr algn="r"/>
            <a:r>
              <a:rPr lang="it-IT" sz="4000" dirty="0">
                <a:solidFill>
                  <a:srgbClr val="FFFF00"/>
                </a:solidFill>
                <a:latin typeface="Freestyle Script" panose="030804020302050B0404" pitchFamily="66" charset="0"/>
              </a:rPr>
              <a:t> fr 104</a:t>
            </a:r>
            <a:endParaRPr lang="it-IT" sz="3600" dirty="0">
              <a:solidFill>
                <a:srgbClr val="FFFF00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19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2C853A-D616-EF22-B531-6A1D51D02690}"/>
              </a:ext>
            </a:extLst>
          </p:cNvPr>
          <p:cNvSpPr txBox="1"/>
          <p:nvPr/>
        </p:nvSpPr>
        <p:spPr>
          <a:xfrm>
            <a:off x="7847735" y="3972626"/>
            <a:ext cx="39355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 dirty="0">
                <a:solidFill>
                  <a:srgbClr val="FFFF00"/>
                </a:solidFill>
                <a:latin typeface="Freestyle Script" panose="030804020302050B0404" pitchFamily="66" charset="0"/>
              </a:rPr>
              <a:t>Sudore della terra, il</a:t>
            </a: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 mare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 fr 105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74D7688-2834-5FBE-F964-CF1A6C6F6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8" y="513483"/>
            <a:ext cx="7027907" cy="468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C202B029-EDD6-DCE2-E33D-6D8040EF0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920275"/>
              </p:ext>
            </p:extLst>
          </p:nvPr>
        </p:nvGraphicFramePr>
        <p:xfrm>
          <a:off x="276045" y="198409"/>
          <a:ext cx="10136037" cy="631587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97484">
                  <a:extLst>
                    <a:ext uri="{9D8B030D-6E8A-4147-A177-3AD203B41FA5}">
                      <a16:colId xmlns:a16="http://schemas.microsoft.com/office/drawing/2014/main" val="3837670181"/>
                    </a:ext>
                  </a:extLst>
                </a:gridCol>
                <a:gridCol w="891087">
                  <a:extLst>
                    <a:ext uri="{9D8B030D-6E8A-4147-A177-3AD203B41FA5}">
                      <a16:colId xmlns:a16="http://schemas.microsoft.com/office/drawing/2014/main" val="277775990"/>
                    </a:ext>
                  </a:extLst>
                </a:gridCol>
                <a:gridCol w="917686">
                  <a:extLst>
                    <a:ext uri="{9D8B030D-6E8A-4147-A177-3AD203B41FA5}">
                      <a16:colId xmlns:a16="http://schemas.microsoft.com/office/drawing/2014/main" val="2161752020"/>
                    </a:ext>
                  </a:extLst>
                </a:gridCol>
                <a:gridCol w="7329780">
                  <a:extLst>
                    <a:ext uri="{9D8B030D-6E8A-4147-A177-3AD203B41FA5}">
                      <a16:colId xmlns:a16="http://schemas.microsoft.com/office/drawing/2014/main" val="3605640358"/>
                    </a:ext>
                  </a:extLst>
                </a:gridCol>
              </a:tblGrid>
              <a:tr h="47075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b="1" kern="100" dirty="0">
                          <a:effectLst/>
                        </a:rPr>
                        <a:t>LINK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b="1" kern="100" dirty="0" err="1">
                          <a:effectLst/>
                        </a:rPr>
                        <a:t>Youtube</a:t>
                      </a:r>
                      <a:endParaRPr lang="it-IT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b="1" kern="100" dirty="0">
                          <a:effectLst/>
                        </a:rPr>
                        <a:t>CD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b="1" kern="100" dirty="0">
                          <a:effectLst/>
                        </a:rPr>
                        <a:t>Audio</a:t>
                      </a:r>
                      <a:endParaRPr lang="it-IT" sz="11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b="1" kern="100" dirty="0">
                          <a:effectLst/>
                        </a:rPr>
                        <a:t>Minutaggio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CD</a:t>
                      </a: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400" b="1" kern="100" dirty="0">
                          <a:effectLst/>
                        </a:rPr>
                        <a:t>Descrizione</a:t>
                      </a:r>
                      <a:endParaRPr lang="it-IT" sz="14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extLst>
                  <a:ext uri="{0D108BD9-81ED-4DB2-BD59-A6C34878D82A}">
                    <a16:rowId xmlns:a16="http://schemas.microsoft.com/office/drawing/2014/main" val="493123382"/>
                  </a:ext>
                </a:extLst>
              </a:tr>
              <a:tr h="11632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extLst>
                  <a:ext uri="{0D108BD9-81ED-4DB2-BD59-A6C34878D82A}">
                    <a16:rowId xmlns:a16="http://schemas.microsoft.com/office/drawing/2014/main" val="122445326"/>
                  </a:ext>
                </a:extLst>
              </a:tr>
              <a:tr h="4707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24’’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 err="1">
                          <a:effectLst/>
                        </a:rPr>
                        <a:t>Introduction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Traccia 1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0:00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Apollo ha ucciso da poco il Pitone, un serpente mostruoso, e ora sta sistemando il suo arco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extLst>
                  <a:ext uri="{0D108BD9-81ED-4DB2-BD59-A6C34878D82A}">
                    <a16:rowId xmlns:a16="http://schemas.microsoft.com/office/drawing/2014/main" val="667475699"/>
                  </a:ext>
                </a:extLst>
              </a:tr>
              <a:tr h="5829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1’ (circa)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Passa Eros con il suo piccolo arco e Apollo crea competizione vantandosi di aver ucciso il serpente.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Cresce la rivalità, e si ritrovano faccia a faccia, uno di fronte all’altro (1’33’’)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extLst>
                  <a:ext uri="{0D108BD9-81ED-4DB2-BD59-A6C34878D82A}">
                    <a16:rowId xmlns:a16="http://schemas.microsoft.com/office/drawing/2014/main" val="272330781"/>
                  </a:ext>
                </a:extLst>
              </a:tr>
              <a:tr h="6951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1’42’’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A un certo punto passa una bellissima ninfa di nome Dafne e Apollo si incuriosisce non considerando più Eros.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Dafne si allontana e Apollo la guarda andare via, curioso di sapere dove va.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extLst>
                  <a:ext uri="{0D108BD9-81ED-4DB2-BD59-A6C34878D82A}">
                    <a16:rowId xmlns:a16="http://schemas.microsoft.com/office/drawing/2014/main" val="643689197"/>
                  </a:ext>
                </a:extLst>
              </a:tr>
              <a:tr h="2380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 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2’36’’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Per questo Eros lo guarda arrabbiato e Apollo, indispettito, lo riprende a guardare con aria di sfida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extLst>
                  <a:ext uri="{0D108BD9-81ED-4DB2-BD59-A6C34878D82A}">
                    <a16:rowId xmlns:a16="http://schemas.microsoft.com/office/drawing/2014/main" val="4121855185"/>
                  </a:ext>
                </a:extLst>
              </a:tr>
              <a:tr h="12837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3’26’’ The Firebird and its Dance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3’41’’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Variation of the Firebird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Traccia 2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3’08’’ – 3’22’’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+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0:00 – 1’19’’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Litigano, cresce la loro rivalità, quindi si rincorrono nel bosco,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l’uno vuole dimostrare all’altro di essere più forte con l’arco e le frecce;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 ne viene fuori una lotta di confronto, una gara/sfida, una sorta di “acchiapparella mitologica”…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extLst>
                  <a:ext uri="{0D108BD9-81ED-4DB2-BD59-A6C34878D82A}">
                    <a16:rowId xmlns:a16="http://schemas.microsoft.com/office/drawing/2014/main" val="205347649"/>
                  </a:ext>
                </a:extLst>
              </a:tr>
              <a:tr h="240408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5’00’’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The Princesses’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Round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>
                          <a:effectLst/>
                        </a:rPr>
                        <a:t>Traccia 3</a:t>
                      </a:r>
                      <a:endParaRPr lang="it-IT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0:00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2’ (circa)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kern="100" dirty="0">
                        <a:effectLst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4’15’’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Vagando per il bosco Apollo rivede Dafne e smette di competere con Eros.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Dafne sta andando dal padre, è un fiume di nome Peneo.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Quando la ninfa arriva, accarezza il padre con una mano, mettendola nell’acqua.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Dopo un po’, per avere un senso più intimo, Dafne si priva delle vesti e si fa un bagno nell’acqua di suo padre, così può essere accarezzata da lui.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Apollo la intravede da dietro i cespugli.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kern="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A un certo punto, Apollo si allontana pensando a Dafne, alla sua armonia e alla sua bellezza…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Intanto Eros sta preparando la sua vendetta con una freccia dorata e una freccia di piombo!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3810" marR="33810" marT="0" marB="0"/>
                </a:tc>
                <a:extLst>
                  <a:ext uri="{0D108BD9-81ED-4DB2-BD59-A6C34878D82A}">
                    <a16:rowId xmlns:a16="http://schemas.microsoft.com/office/drawing/2014/main" val="40037266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41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ale marino: che cos'è e come si usa, in cucina o come rimedio naturale">
            <a:extLst>
              <a:ext uri="{FF2B5EF4-FFF2-40B4-BE49-F238E27FC236}">
                <a16:creationId xmlns:a16="http://schemas.microsoft.com/office/drawing/2014/main" id="{118D0A8F-91D2-3C11-6085-13210D1DC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2" y="249382"/>
            <a:ext cx="7341177" cy="489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1F2BA6C-6F57-5AE5-1B18-D43997636969}"/>
              </a:ext>
            </a:extLst>
          </p:cNvPr>
          <p:cNvSpPr txBox="1"/>
          <p:nvPr/>
        </p:nvSpPr>
        <p:spPr>
          <a:xfrm>
            <a:off x="7723043" y="3307608"/>
            <a:ext cx="37173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Braccato dai colpi del sole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si raggrumò il sale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 fr 106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59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786F7E-CFD4-50B3-B9A0-63F6CBE1430E}"/>
              </a:ext>
            </a:extLst>
          </p:cNvPr>
          <p:cNvSpPr txBox="1"/>
          <p:nvPr/>
        </p:nvSpPr>
        <p:spPr>
          <a:xfrm>
            <a:off x="5790334" y="2345204"/>
            <a:ext cx="609426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è nutrito nei fiotti di sangue che gli guizzano incontro,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e in esso più che altrove c'è quello che da gli umani è detto intuito: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sangue che circonda il cuore, questo è per gli umani l'intuito. </a:t>
            </a:r>
            <a:endParaRPr lang="it-IT" sz="4000" dirty="0">
              <a:solidFill>
                <a:srgbClr val="FFFF00"/>
              </a:solidFill>
              <a:latin typeface="Freestyle Script" panose="030804020302050B0404" pitchFamily="66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 fr 110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924220-772D-FEDD-B17A-1517ECD3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443" t="40107" r="31937" b="18716"/>
          <a:stretch>
            <a:fillRect/>
          </a:stretch>
        </p:blipFill>
        <p:spPr>
          <a:xfrm>
            <a:off x="145471" y="599530"/>
            <a:ext cx="5461393" cy="45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3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2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25DA8-4874-1189-B9BD-D078BF501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olo 1">
            <a:extLst>
              <a:ext uri="{FF2B5EF4-FFF2-40B4-BE49-F238E27FC236}">
                <a16:creationId xmlns:a16="http://schemas.microsoft.com/office/drawing/2014/main" id="{5963F26F-C654-A8CA-15B8-D9AB0970F8A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04496" y="441433"/>
            <a:ext cx="9677402" cy="4288221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altLang="it-IT" sz="3200" b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Università Cusano</a:t>
            </a:r>
            <a:br>
              <a:rPr lang="it-IT" altLang="it-IT" sz="2000" b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</a:br>
            <a:br>
              <a:rPr lang="it-IT" altLang="it-IT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altLang="it-IT" sz="1800" i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Corso di Formazione per il Conseguimento della Specializzazione </a:t>
            </a:r>
            <a:br>
              <a:rPr lang="it-IT" altLang="it-IT" sz="1800" i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</a:br>
            <a:r>
              <a:rPr lang="it-IT" altLang="it-IT" sz="1800" i="1" dirty="0">
                <a:solidFill>
                  <a:srgbClr val="FFFF00"/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per le attività di sostegno didattico agli alunni con disabilità</a:t>
            </a:r>
            <a:br>
              <a:rPr lang="it-IT" altLang="it-IT" sz="1800" dirty="0">
                <a:latin typeface="Segoe UI" panose="020B0502040204020203" pitchFamily="34" charset="0"/>
                <a:cs typeface="Times New Roman" panose="02020603050405020304" pitchFamily="18" charset="0"/>
              </a:rPr>
            </a:br>
            <a:br>
              <a:rPr lang="it-IT" altLang="it-IT" sz="1800" dirty="0">
                <a:latin typeface="Segoe UI" panose="020B0502040204020203" pitchFamily="34" charset="0"/>
                <a:cs typeface="Times New Roman" panose="02020603050405020304" pitchFamily="18" charset="0"/>
              </a:rPr>
            </a:br>
            <a:r>
              <a:rPr lang="it-IT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CICLO X</a:t>
            </a:r>
            <a:br>
              <a:rPr lang="it-IT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br>
              <a:rPr lang="it-IT" altLang="it-IT" sz="1800" dirty="0">
                <a:latin typeface="Segoe UI" panose="020B0502040204020203" pitchFamily="34" charset="0"/>
                <a:cs typeface="Times New Roman" panose="02020603050405020304" pitchFamily="18" charset="0"/>
              </a:rPr>
            </a:br>
            <a:br>
              <a:rPr lang="it-IT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Laboratorio: </a:t>
            </a:r>
            <a:br>
              <a:rPr lang="it-IT" altLang="it-IT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</a:br>
            <a:r>
              <a:rPr lang="it-IT" altLang="it-IT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Times New Roman" panose="02020603050405020304" pitchFamily="18" charset="0"/>
              </a:rPr>
              <a:t>LINGUAGGI E TECNICHE COMUNICATIVE NON VERBALI</a:t>
            </a:r>
            <a:br>
              <a:rPr lang="it-IT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it-IT" altLang="it-IT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2400" dirty="0">
                <a:latin typeface="Segoe UI" panose="020B0502040204020203" pitchFamily="34" charset="0"/>
                <a:cs typeface="Times New Roman" panose="02020603050405020304" pitchFamily="18" charset="0"/>
              </a:rPr>
              <a:t>Docente: Prof. MEZZETTI ROMANO</a:t>
            </a:r>
            <a:endParaRPr lang="it-IT" alt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F17A147-DF53-5AD8-BD92-5350A9E00DC2}"/>
              </a:ext>
            </a:extLst>
          </p:cNvPr>
          <p:cNvSpPr txBox="1"/>
          <p:nvPr/>
        </p:nvSpPr>
        <p:spPr>
          <a:xfrm>
            <a:off x="7270532" y="5527706"/>
            <a:ext cx="356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Roma</a:t>
            </a:r>
            <a:r>
              <a:rPr lang="it-IT">
                <a:solidFill>
                  <a:srgbClr val="FFFF00"/>
                </a:solidFill>
              </a:rPr>
              <a:t>,  Settembre 2025</a:t>
            </a:r>
            <a:endParaRPr lang="it-IT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691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2F074565-DA14-A00F-843E-4C7C5AE84A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35929"/>
              </p:ext>
            </p:extLst>
          </p:nvPr>
        </p:nvGraphicFramePr>
        <p:xfrm>
          <a:off x="122547" y="179112"/>
          <a:ext cx="10265791" cy="65421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09618">
                  <a:extLst>
                    <a:ext uri="{9D8B030D-6E8A-4147-A177-3AD203B41FA5}">
                      <a16:colId xmlns:a16="http://schemas.microsoft.com/office/drawing/2014/main" val="2213853494"/>
                    </a:ext>
                  </a:extLst>
                </a:gridCol>
                <a:gridCol w="656659">
                  <a:extLst>
                    <a:ext uri="{9D8B030D-6E8A-4147-A177-3AD203B41FA5}">
                      <a16:colId xmlns:a16="http://schemas.microsoft.com/office/drawing/2014/main" val="221131327"/>
                    </a:ext>
                  </a:extLst>
                </a:gridCol>
                <a:gridCol w="1023344">
                  <a:extLst>
                    <a:ext uri="{9D8B030D-6E8A-4147-A177-3AD203B41FA5}">
                      <a16:colId xmlns:a16="http://schemas.microsoft.com/office/drawing/2014/main" val="3420392896"/>
                    </a:ext>
                  </a:extLst>
                </a:gridCol>
                <a:gridCol w="7576170">
                  <a:extLst>
                    <a:ext uri="{9D8B030D-6E8A-4147-A177-3AD203B41FA5}">
                      <a16:colId xmlns:a16="http://schemas.microsoft.com/office/drawing/2014/main" val="2792949210"/>
                    </a:ext>
                  </a:extLst>
                </a:gridCol>
              </a:tblGrid>
              <a:tr h="65421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9’46’’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 err="1">
                          <a:effectLst/>
                        </a:rPr>
                        <a:t>Infernal</a:t>
                      </a:r>
                      <a:r>
                        <a:rPr lang="it-IT" sz="1100" kern="100" dirty="0">
                          <a:effectLst/>
                        </a:rPr>
                        <a:t> Dance of King </a:t>
                      </a:r>
                      <a:r>
                        <a:rPr lang="it-IT" sz="1100" kern="100" dirty="0" err="1">
                          <a:effectLst/>
                        </a:rPr>
                        <a:t>Kashchei</a:t>
                      </a:r>
                      <a:endParaRPr lang="it-IT" sz="1100" kern="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</a:txBody>
                  <a:tcPr marL="21418" marR="2141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Traccia 4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18" marR="21418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0:00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1’22’’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1’46’’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2’25’’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3’08’’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kern="100" dirty="0">
                        <a:effectLst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3’50’’ (circa)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kern="100" dirty="0">
                        <a:effectLst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kern="100" dirty="0">
                        <a:effectLst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4’12’’ – 4’43’’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18" marR="2141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Al secondo colpo (12’’) Eros lancia la freccia dorata ad Apollo.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Poi, al quarto colpo (22’’), lancia la freccia di piombo a Dafne.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Apollo inizia a rincorrere Dafne, ma la ninfa dentro di sé sente disprezzo per Apollo e allora inizia a scappare.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A causa della freccia di piombo, in lei crescono pensieri di rifiuto e di impossibilità ad amare Apollo.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(Ritmi particolari) Nel bosco, Dafne scappa tra gli alberi, nascondendosi anche tra i cespugli.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Apollo la rincorre.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Dafne corre lungo la riva del fiume Peneo chiedendo aiuto al padre.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Dafne continua a scappare da Apollo salendo la montagna.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Arrivata in cima, corre in discesa sull’altro versante cercando di andare sempre più veloce, ma Apollo la sta per raggiungere.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kern="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Dafne riesce ad arrivare alla sorgente del fiume Peneo, allora il padre con le sue acque, per salvarla da Apollo, decide di trasformarla in pianta di alloro: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i piedi si trasformano in radici,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le gambe e il busto si trasformano in tronco,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le braccia e la testa in rami,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le mani e i capelli in foglie di alloro.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kern="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kern="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Apollo cerca di abbracciare Dafne, ma si ritrova a contatto con l’albero: fa una carezza alla corteccia e, disorientato, si siede per terra appoggiando la schiena alla base del tronco.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kern="100" dirty="0">
                          <a:effectLst/>
                        </a:rPr>
                        <a:t> </a:t>
                      </a:r>
                      <a:endParaRPr lang="it-IT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1418" marR="21418" marT="0" marB="0"/>
                </a:tc>
                <a:extLst>
                  <a:ext uri="{0D108BD9-81ED-4DB2-BD59-A6C34878D82A}">
                    <a16:rowId xmlns:a16="http://schemas.microsoft.com/office/drawing/2014/main" val="4085728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98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6FDC91BD-AD08-E815-7D0E-32ACA00F1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072359"/>
              </p:ext>
            </p:extLst>
          </p:nvPr>
        </p:nvGraphicFramePr>
        <p:xfrm>
          <a:off x="197963" y="179109"/>
          <a:ext cx="10152668" cy="605200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16437">
                  <a:extLst>
                    <a:ext uri="{9D8B030D-6E8A-4147-A177-3AD203B41FA5}">
                      <a16:colId xmlns:a16="http://schemas.microsoft.com/office/drawing/2014/main" val="2859321386"/>
                    </a:ext>
                  </a:extLst>
                </a:gridCol>
                <a:gridCol w="754144">
                  <a:extLst>
                    <a:ext uri="{9D8B030D-6E8A-4147-A177-3AD203B41FA5}">
                      <a16:colId xmlns:a16="http://schemas.microsoft.com/office/drawing/2014/main" val="2429234043"/>
                    </a:ext>
                  </a:extLst>
                </a:gridCol>
                <a:gridCol w="1291472">
                  <a:extLst>
                    <a:ext uri="{9D8B030D-6E8A-4147-A177-3AD203B41FA5}">
                      <a16:colId xmlns:a16="http://schemas.microsoft.com/office/drawing/2014/main" val="2668771853"/>
                    </a:ext>
                  </a:extLst>
                </a:gridCol>
                <a:gridCol w="7390615">
                  <a:extLst>
                    <a:ext uri="{9D8B030D-6E8A-4147-A177-3AD203B41FA5}">
                      <a16:colId xmlns:a16="http://schemas.microsoft.com/office/drawing/2014/main" val="27021162"/>
                    </a:ext>
                  </a:extLst>
                </a:gridCol>
              </a:tblGrid>
              <a:tr h="275837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>
                          <a:effectLst/>
                        </a:rPr>
                        <a:t>14’28’’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>
                          <a:effectLst/>
                        </a:rPr>
                        <a:t>Lullaby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1418" marR="2141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>
                          <a:effectLst/>
                        </a:rPr>
                        <a:t>Traccia 5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1418" marR="21418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0:00 – 1’10’’(circa)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1’11’’ (circa)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dirty="0">
                        <a:effectLst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3’00’’(circa)- 4’00’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’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1418" marR="2141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Apollo, molto triste, lentamente si rialza in piedi, prende due rametti e crea una corona di alloro: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la fa vedere a Dafne (l’albero), la alza verso il sole mostrandola a tutti gli dei dell’Olimpo e, in particolare, a suo padre Zeus.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Quindi si pone la corona sulla testa dicendo che non la toglierà mai più.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In cielo arriva il carro di Apollo, fermandosi sospeso in aria proprio sopra la chioma dell’albero; nel frattempo, intorno ai piedi di Apollo si forma una piccola nuvola che (come un ascensore celeste) fa salire lentamente Apollo verso il suo carro (il Carro del Sole)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1418" marR="21418" marT="0" marB="0"/>
                </a:tc>
                <a:extLst>
                  <a:ext uri="{0D108BD9-81ED-4DB2-BD59-A6C34878D82A}">
                    <a16:rowId xmlns:a16="http://schemas.microsoft.com/office/drawing/2014/main" val="4108746378"/>
                  </a:ext>
                </a:extLst>
              </a:tr>
              <a:tr h="329363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18’01’’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Finale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1418" marR="2141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>
                          <a:effectLst/>
                        </a:rPr>
                        <a:t>Traccia 6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1418" marR="21418" marT="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0:00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44’’(circa)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dirty="0">
                        <a:effectLst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1’39’’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 </a:t>
                      </a: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2’08’’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1418" marR="21418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Apollo accarezza i suoi cavalli e sul suo viso compare una lacrima.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Apollo sale sul carro e prende le briglie facendo partire i cavalli che iniziano a muoversi molto lentamente: il carro si allontana e Apollo è sempre più triste: in cielo gli dei dell’Olimpo si avvicinano per consolarlo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Zeus, per celebrare questo momento, lancia i fulmini in aria creando uno spettacolo meraviglioso (come i fuochi di artificio).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it-IT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Piangendo, Apollo torna con il carro verso l’Albero di Alloro, gira intorno alla chioma e fa un inchino con la testa (2’41’’ circa) con il viso pieno di lacrime.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Quindi Apollo riprende il suo cammino con il carro e va!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100" dirty="0">
                          <a:effectLst/>
                        </a:rPr>
                        <a:t> 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21418" marR="21418" marT="0" marB="0"/>
                </a:tc>
                <a:extLst>
                  <a:ext uri="{0D108BD9-81ED-4DB2-BD59-A6C34878D82A}">
                    <a16:rowId xmlns:a16="http://schemas.microsoft.com/office/drawing/2014/main" val="326942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04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85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0363CCC-AA61-4FFE-ADF6-6EDC90799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263843"/>
            <a:ext cx="3807396" cy="278415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B82191A-D85B-48E0-8D67-23CE5A27E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4" y="263842"/>
            <a:ext cx="4029247" cy="27841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2628E03-90EA-4D98-B7DF-8460BC054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39" y="3429000"/>
            <a:ext cx="3807397" cy="274594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217FC1F-B2E0-4E7E-80C1-ECFFD9334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3429000"/>
            <a:ext cx="3926286" cy="2745941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EF83098A-6AF9-4918-A47F-DA75EA1D412C}"/>
              </a:ext>
            </a:extLst>
          </p:cNvPr>
          <p:cNvSpPr/>
          <p:nvPr/>
        </p:nvSpPr>
        <p:spPr>
          <a:xfrm>
            <a:off x="9497833" y="1293674"/>
            <a:ext cx="2549095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Spunti </a:t>
            </a:r>
          </a:p>
          <a:p>
            <a:pPr algn="ctr"/>
            <a:r>
              <a:rPr lang="it-IT" sz="4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didattici</a:t>
            </a:r>
          </a:p>
        </p:txBody>
      </p:sp>
    </p:spTree>
    <p:extLst>
      <p:ext uri="{BB962C8B-B14F-4D97-AF65-F5344CB8AC3E}">
        <p14:creationId xmlns:p14="http://schemas.microsoft.com/office/powerpoint/2010/main" val="327882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C3F1EBC-E529-48A3-A467-7CB35CCBA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9" y="201840"/>
            <a:ext cx="5336721" cy="382224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4EC73A0-8CD4-43AB-BCAC-0A690F657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04650"/>
            <a:ext cx="5002212" cy="47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Ione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5011</TotalTime>
  <Words>2105</Words>
  <Application>Microsoft Office PowerPoint</Application>
  <PresentationFormat>Widescreen</PresentationFormat>
  <Paragraphs>312</Paragraphs>
  <Slides>43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51" baseType="lpstr">
      <vt:lpstr>Arial</vt:lpstr>
      <vt:lpstr>Calibri</vt:lpstr>
      <vt:lpstr>Century Gothic</vt:lpstr>
      <vt:lpstr>Freestyle Script</vt:lpstr>
      <vt:lpstr>Noto Sans Symbols</vt:lpstr>
      <vt:lpstr>Segoe UI</vt:lpstr>
      <vt:lpstr>Wingdings</vt:lpstr>
      <vt:lpstr>Ione</vt:lpstr>
      <vt:lpstr>Università Cusano  Corso di Formazione per il Conseguimento della Specializzazione  per le attività di sostegno didattico agli alunni con disabilità  CICLO X   Laboratorio:  METODI E DIDATTICHE DELLE ATTIVITÀ MOTORIE  Docente: Prof. MEZZETTI ROMANO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Università Cusano  Corso di Formazione per il Conseguimento della Specializzazione  per le attività di sostegno didattico agli alunni con disabilità  CICLO X   Laboratorio:  LINGUAGGI E TECNICHE COMUNICATIVE NON VERBALI  Docente: Prof. MEZZETTI ROMANO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Romano e Paola</dc:creator>
  <cp:lastModifiedBy>ROMANO MEZZETTI</cp:lastModifiedBy>
  <cp:revision>89</cp:revision>
  <dcterms:created xsi:type="dcterms:W3CDTF">2021-04-24T10:02:45Z</dcterms:created>
  <dcterms:modified xsi:type="dcterms:W3CDTF">2025-09-20T11:13:20Z</dcterms:modified>
</cp:coreProperties>
</file>